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41"/>
  </p:notesMasterIdLst>
  <p:sldIdLst>
    <p:sldId id="256" r:id="rId3"/>
    <p:sldId id="257" r:id="rId4"/>
    <p:sldId id="258" r:id="rId5"/>
    <p:sldId id="259" r:id="rId6"/>
    <p:sldId id="260" r:id="rId7"/>
    <p:sldId id="261" r:id="rId8"/>
    <p:sldId id="293"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Lst>
  <p:sldSz cx="9144000" cy="5143500" type="screen16x9"/>
  <p:notesSz cx="6858000" cy="9144000"/>
  <p:embeddedFontLst>
    <p:embeddedFont>
      <p:font typeface="Amatic SC" panose="00000500000000000000" pitchFamily="2" charset="-79"/>
      <p:regular r:id="rId42"/>
      <p:bold r:id="rId43"/>
    </p:embeddedFont>
    <p:embeddedFont>
      <p:font typeface="Bebas Neue" panose="020B0604020202020204" charset="0"/>
      <p:regular r:id="rId44"/>
    </p:embeddedFont>
    <p:embeddedFont>
      <p:font typeface="Calibri" panose="020F0502020204030204" pitchFamily="34" charset="0"/>
      <p:regular r:id="rId45"/>
      <p:bold r:id="rId46"/>
      <p:italic r:id="rId47"/>
      <p:boldItalic r:id="rId48"/>
    </p:embeddedFont>
    <p:embeddedFont>
      <p:font typeface="Gantari" panose="020B0604020202020204" charset="0"/>
      <p:regular r:id="rId49"/>
      <p:bold r:id="rId50"/>
      <p:italic r:id="rId51"/>
      <p:boldItalic r:id="rId52"/>
    </p:embeddedFont>
    <p:embeddedFont>
      <p:font typeface="Golos Text" panose="020B0604020202020204" charset="0"/>
      <p:regular r:id="rId53"/>
      <p:bold r:id="rId54"/>
    </p:embeddedFont>
    <p:embeddedFont>
      <p:font typeface="Golos Text Medium" panose="020B0604020202020204" charset="0"/>
      <p:regular r:id="rId55"/>
      <p:bold r:id="rId56"/>
    </p:embeddedFont>
    <p:embeddedFont>
      <p:font typeface="Proxima Nova" panose="020B0604020202020204" charset="0"/>
      <p:regular r:id="rId57"/>
      <p:bold r:id="rId58"/>
      <p:italic r:id="rId59"/>
      <p:boldItalic r:id="rId60"/>
    </p:embeddedFont>
    <p:embeddedFont>
      <p:font typeface="Roboto Medium"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57E595-476B-4BDF-A172-EFD90C1556DE}">
  <a:tblStyle styleId="{C257E595-476B-4BDF-A172-EFD90C1556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268" autoAdjust="0"/>
  </p:normalViewPr>
  <p:slideViewPr>
    <p:cSldViewPr snapToGrid="0">
      <p:cViewPr varScale="1">
        <p:scale>
          <a:sx n="79" d="100"/>
          <a:sy n="79" d="100"/>
        </p:scale>
        <p:origin x="126" y="6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he.wikipedia.org/wiki/%D7%94%D7%A2%D7%AA_%D7%94%D7%A2%D7%AA%D7%99%D7%A7%D7%94"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he.wikipedia.org/wiki/%D7%91%D7%95%D7%91%D7%94_%D7%9E%D7%9B%D7%A0%D7%99%D7%AA"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he.wikipedia.org/wiki/%D7%9C%D7%9E%D7%99%D7%93%D7%94_%D7%A2%D7%9E%D7%95%D7%A7%D7%94"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he.wikipedia.org/wiki/Stable_Diffusion" TargetMode="External"/><Relationship Id="rId5" Type="http://schemas.openxmlformats.org/officeDocument/2006/relationships/hyperlink" Target="https://he.wikipedia.org/wiki/Midjourney" TargetMode="External"/><Relationship Id="rId4" Type="http://schemas.openxmlformats.org/officeDocument/2006/relationships/hyperlink" Target="https://he.wikipedia.org/wiki/DALL-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2b21ebf290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b21ebf290_0_20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b21ebf290_0_20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2b21ebf290_0_20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2b21ebf290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22b21ebf290_0_20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22b21ebf290_0_20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2b21ebf290_0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2b21ebf290_0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22b21ebf290_0_20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22b21ebf290_0_20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2b21ebf290_0_20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2b21ebf290_0_20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2"/>
        <p:cNvGrpSpPr/>
        <p:nvPr/>
      </p:nvGrpSpPr>
      <p:grpSpPr>
        <a:xfrm>
          <a:off x="0" y="0"/>
          <a:ext cx="0" cy="0"/>
          <a:chOff x="0" y="0"/>
          <a:chExt cx="0" cy="0"/>
        </a:xfrm>
      </p:grpSpPr>
      <p:sp>
        <p:nvSpPr>
          <p:cNvPr id="3583" name="Google Shape;3583;g22b21ebf290_0_23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4" name="Google Shape;3584;g22b21ebf290_0_2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g22b21ebf290_0_23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3" name="Google Shape;4003;g22b21ebf290_0_2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1"/>
        <p:cNvGrpSpPr/>
        <p:nvPr/>
      </p:nvGrpSpPr>
      <p:grpSpPr>
        <a:xfrm>
          <a:off x="0" y="0"/>
          <a:ext cx="0" cy="0"/>
          <a:chOff x="0" y="0"/>
          <a:chExt cx="0" cy="0"/>
        </a:xfrm>
      </p:grpSpPr>
      <p:sp>
        <p:nvSpPr>
          <p:cNvPr id="4172" name="Google Shape;4172;g22b21ebf290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3" name="Google Shape;4173;g22b21ebf290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22b21ebf290_0_2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22b21ebf290_0_2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6"/>
        <p:cNvGrpSpPr/>
        <p:nvPr/>
      </p:nvGrpSpPr>
      <p:grpSpPr>
        <a:xfrm>
          <a:off x="0" y="0"/>
          <a:ext cx="0" cy="0"/>
          <a:chOff x="0" y="0"/>
          <a:chExt cx="0" cy="0"/>
        </a:xfrm>
      </p:grpSpPr>
      <p:sp>
        <p:nvSpPr>
          <p:cNvPr id="4957" name="Google Shape;4957;g22b21ebf290_0_24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8" name="Google Shape;4958;g22b21ebf290_0_24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22b21ebf290_0_25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22b21ebf290_0_2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0"/>
        <p:cNvGrpSpPr/>
        <p:nvPr/>
      </p:nvGrpSpPr>
      <p:grpSpPr>
        <a:xfrm>
          <a:off x="0" y="0"/>
          <a:ext cx="0" cy="0"/>
          <a:chOff x="0" y="0"/>
          <a:chExt cx="0" cy="0"/>
        </a:xfrm>
      </p:grpSpPr>
      <p:sp>
        <p:nvSpPr>
          <p:cNvPr id="7141" name="Google Shape;7141;g22b21ebf290_0_26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2" name="Google Shape;7142;g22b21ebf290_0_26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22b21ebf290_0_28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22b21ebf290_0_28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8"/>
        <p:cNvGrpSpPr/>
        <p:nvPr/>
      </p:nvGrpSpPr>
      <p:grpSpPr>
        <a:xfrm>
          <a:off x="0" y="0"/>
          <a:ext cx="0" cy="0"/>
          <a:chOff x="0" y="0"/>
          <a:chExt cx="0" cy="0"/>
        </a:xfrm>
      </p:grpSpPr>
      <p:sp>
        <p:nvSpPr>
          <p:cNvPr id="11549" name="Google Shape;11549;g22b21ebf290_0_31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0" name="Google Shape;11550;g22b21ebf290_0_3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4"/>
        <p:cNvGrpSpPr/>
        <p:nvPr/>
      </p:nvGrpSpPr>
      <p:grpSpPr>
        <a:xfrm>
          <a:off x="0" y="0"/>
          <a:ext cx="0" cy="0"/>
          <a:chOff x="0" y="0"/>
          <a:chExt cx="0" cy="0"/>
        </a:xfrm>
      </p:grpSpPr>
      <p:sp>
        <p:nvSpPr>
          <p:cNvPr id="13185" name="Google Shape;13185;g22b21ebf290_0_32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6" name="Google Shape;13186;g22b21ebf290_0_32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6"/>
        <p:cNvGrpSpPr/>
        <p:nvPr/>
      </p:nvGrpSpPr>
      <p:grpSpPr>
        <a:xfrm>
          <a:off x="0" y="0"/>
          <a:ext cx="0" cy="0"/>
          <a:chOff x="0" y="0"/>
          <a:chExt cx="0" cy="0"/>
        </a:xfrm>
      </p:grpSpPr>
      <p:sp>
        <p:nvSpPr>
          <p:cNvPr id="14227" name="Google Shape;14227;g22b21ebf290_0_33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8" name="Google Shape;14228;g22b21ebf290_0_3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9"/>
        <p:cNvGrpSpPr/>
        <p:nvPr/>
      </p:nvGrpSpPr>
      <p:grpSpPr>
        <a:xfrm>
          <a:off x="0" y="0"/>
          <a:ext cx="0" cy="0"/>
          <a:chOff x="0" y="0"/>
          <a:chExt cx="0" cy="0"/>
        </a:xfrm>
      </p:grpSpPr>
      <p:sp>
        <p:nvSpPr>
          <p:cNvPr id="15770" name="Google Shape;15770;g22b21ebf290_0_3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1" name="Google Shape;15771;g22b21ebf290_0_3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he-IL" dirty="0"/>
              <a:t>בינה מלאכותית (</a:t>
            </a:r>
            <a:r>
              <a:rPr lang="en-US" dirty="0"/>
              <a:t>AI) </a:t>
            </a:r>
            <a:r>
              <a:rPr lang="he-IL" dirty="0"/>
              <a:t>היא טכנולוגיה המאפשרת למכונות לחשוב ולפעול כמו בני אדם. היא כוללת למידה, הסקת מסקנות, פתרון בעיות, ותקשורת בשפה טבעית.</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נקודות בזמן באבולוציה של הבינה המלאכותית, משני צידי הרקמה.</a:t>
            </a:r>
          </a:p>
          <a:p>
            <a:pPr marL="0" lvl="0" indent="0" algn="l" rtl="0">
              <a:spcBef>
                <a:spcPts val="0"/>
              </a:spcBef>
              <a:spcAft>
                <a:spcPts val="0"/>
              </a:spcAft>
              <a:buNone/>
            </a:pPr>
            <a:r>
              <a:rPr lang="he-IL" dirty="0"/>
              <a:t>הרעיונות והטכנלוגיות שהומצאו, והפעפוע של ההמצאות מיד לשוק – ביכולות שהרעיונות נתנו.</a:t>
            </a:r>
          </a:p>
          <a:p>
            <a:pPr marL="0" lvl="0" indent="0" algn="l" rtl="0">
              <a:spcBef>
                <a:spcPts val="0"/>
              </a:spcBef>
              <a:spcAft>
                <a:spcPts val="0"/>
              </a:spcAft>
              <a:buNone/>
            </a:pPr>
            <a:endParaRPr lang="he-IL" dirty="0"/>
          </a:p>
          <a:p>
            <a:pPr algn="r" rtl="1">
              <a:lnSpc>
                <a:spcPct val="107000"/>
              </a:lnSpc>
              <a:spcAft>
                <a:spcPts val="800"/>
              </a:spcAft>
            </a:pPr>
            <a:r>
              <a:rPr lang="he-IL" sz="1100" dirty="0">
                <a:effectLst/>
                <a:latin typeface="Calibri" panose="020F0502020204030204" pitchFamily="34" charset="0"/>
                <a:ea typeface="Calibri" panose="020F0502020204030204" pitchFamily="34" charset="0"/>
                <a:cs typeface="Arial" panose="020B0604020202020204" pitchFamily="34" charset="0"/>
              </a:rPr>
              <a:t>הרעיון של מכונות אוטומטיות וכלים טכנולוגיים בעלי בינה הועלה כבר ב</a:t>
            </a:r>
            <a:r>
              <a:rPr lang="he-IL"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3"/>
              </a:rPr>
              <a:t>עת העתיקה</a:t>
            </a:r>
            <a:r>
              <a:rPr lang="he-IL" sz="1100" dirty="0">
                <a:effectLst/>
                <a:latin typeface="Calibri" panose="020F0502020204030204" pitchFamily="34" charset="0"/>
                <a:ea typeface="Calibri" panose="020F0502020204030204" pitchFamily="34" charset="0"/>
                <a:cs typeface="Arial" panose="020B0604020202020204" pitchFamily="34" charset="0"/>
              </a:rPr>
              <a:t>, עם סיפורים על </a:t>
            </a:r>
            <a:r>
              <a:rPr lang="he-IL"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4"/>
              </a:rPr>
              <a:t>בובות אוטומטיות</a:t>
            </a:r>
            <a:r>
              <a:rPr lang="he-IL" sz="1100" dirty="0">
                <a:effectLst/>
                <a:latin typeface="Calibri" panose="020F0502020204030204" pitchFamily="34" charset="0"/>
                <a:ea typeface="Calibri" panose="020F0502020204030204" pitchFamily="34" charset="0"/>
                <a:cs typeface="Arial" panose="020B0604020202020204" pitchFamily="34" charset="0"/>
              </a:rPr>
              <a:t> ומכונות שיצרו מוזיקה ואמנות, וממציאים  שעליהם סופר שעיצבו מכונות המסוגלות לכתוב טקסט, להפיק צלילים ולהשמיע מוזיקה.</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marL="457200" marR="0" lvl="0" indent="-298450" algn="r" defTabSz="914400" rtl="1" eaLnBrk="1" fontAlgn="auto" latinLnBrk="0" hangingPunct="1">
              <a:lnSpc>
                <a:spcPct val="107000"/>
              </a:lnSpc>
              <a:spcBef>
                <a:spcPts val="0"/>
              </a:spcBef>
              <a:spcAft>
                <a:spcPts val="800"/>
              </a:spcAft>
              <a:buClr>
                <a:srgbClr val="000000"/>
              </a:buClr>
              <a:buSzPts val="1100"/>
              <a:buFont typeface="Arial"/>
              <a:buChar char="●"/>
              <a:tabLst/>
              <a:defRPr/>
            </a:pPr>
            <a:r>
              <a:rPr lang="he-IL" sz="1100" dirty="0">
                <a:effectLst/>
                <a:latin typeface="Calibri" panose="020F0502020204030204" pitchFamily="34" charset="0"/>
                <a:ea typeface="Calibri" panose="020F0502020204030204" pitchFamily="34" charset="0"/>
                <a:cs typeface="Arial" panose="020B0604020202020204" pitchFamily="34" charset="0"/>
              </a:rPr>
              <a:t> אבני הדרך המרכזיות בהתפתחות הבינה המלאכותית, החל משנות ה-50 ועד ימינו.</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he-IL" dirty="0"/>
              <a:t>נקודה ההתחלה היא במבחן טיורינג וכנס דארטמות' – המונח בינה מלאכותית נקבע באופן רשמי כדיסצפילינה – תחום מחקר. </a:t>
            </a:r>
          </a:p>
          <a:p>
            <a:pPr marL="342900" lvl="0" indent="-342900" algn="r" rtl="1">
              <a:lnSpc>
                <a:spcPct val="107000"/>
              </a:lnSpc>
              <a:spcAft>
                <a:spcPts val="800"/>
              </a:spcAft>
              <a:buFont typeface="Arial" panose="020B0604020202020204" pitchFamily="34" charset="0"/>
              <a:buChar char="•"/>
              <a:tabLst>
                <a:tab pos="457200" algn="l"/>
              </a:tabLst>
            </a:pPr>
            <a:r>
              <a:rPr lang="he-IL" sz="1100" b="1" dirty="0">
                <a:effectLst/>
                <a:latin typeface="Calibri" panose="020F0502020204030204" pitchFamily="34" charset="0"/>
                <a:ea typeface="Calibri" panose="020F0502020204030204" pitchFamily="34" charset="0"/>
                <a:cs typeface="Arial" panose="020B0604020202020204" pitchFamily="34" charset="0"/>
              </a:rPr>
              <a:t>: </a:t>
            </a:r>
            <a:r>
              <a:rPr lang="en-US" sz="1100" b="1" dirty="0">
                <a:effectLst/>
                <a:latin typeface="Calibri" panose="020F0502020204030204" pitchFamily="34" charset="0"/>
                <a:ea typeface="Calibri" panose="020F0502020204030204" pitchFamily="34" charset="0"/>
                <a:cs typeface="Times New Roman" panose="02020603050405020304" pitchFamily="18" charset="0"/>
              </a:rPr>
              <a:t> ELIZA:</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he-IL" sz="1100" dirty="0">
                <a:effectLst/>
                <a:latin typeface="Calibri" panose="020F0502020204030204" pitchFamily="34" charset="0"/>
                <a:ea typeface="Calibri" panose="020F0502020204030204" pitchFamily="34" charset="0"/>
                <a:cs typeface="Arial" panose="020B0604020202020204" pitchFamily="34" charset="0"/>
              </a:rPr>
              <a:t>הצ'אטבוט הראשון, מדגים יכולות שיחה בסיסיות. </a:t>
            </a:r>
            <a:r>
              <a:rPr lang="en-US" sz="1100" dirty="0">
                <a:effectLst/>
                <a:latin typeface="Calibri" panose="020F0502020204030204" pitchFamily="34" charset="0"/>
                <a:ea typeface="Calibri" panose="020F0502020204030204" pitchFamily="34" charset="0"/>
                <a:cs typeface="Times New Roman" panose="02020603050405020304" pitchFamily="18" charset="0"/>
              </a:rPr>
              <a:t>ELIZA </a:t>
            </a:r>
            <a:r>
              <a:rPr lang="he-IL" sz="1100" dirty="0">
                <a:effectLst/>
                <a:latin typeface="Calibri" panose="020F0502020204030204" pitchFamily="34" charset="0"/>
                <a:ea typeface="Calibri" panose="020F0502020204030204" pitchFamily="34" charset="0"/>
                <a:cs typeface="Arial" panose="020B0604020202020204" pitchFamily="34" charset="0"/>
              </a:rPr>
              <a:t> השתמשה בטכניקות פשוטות כמו חזרה על מילות מפתח והפניית שאלות כדי ליצור אשליה של שיחה.  (המטרה שלהם היתה להיות פסיכתרפיסט – שעל ידי חזרה והפנית שאלות גורם למטופל להיפתח ולהתרפא. אין כאן יכולות </a:t>
            </a:r>
            <a:r>
              <a:rPr lang="en-US" sz="1100" dirty="0">
                <a:effectLst/>
                <a:latin typeface="Calibri" panose="020F0502020204030204" pitchFamily="34" charset="0"/>
                <a:ea typeface="Calibri" panose="020F0502020204030204" pitchFamily="34" charset="0"/>
                <a:cs typeface="Times New Roman" panose="02020603050405020304" pitchFamily="18" charset="0"/>
              </a:rPr>
              <a:t>AI </a:t>
            </a:r>
            <a:r>
              <a:rPr lang="he-IL" sz="1100" dirty="0">
                <a:effectLst/>
                <a:latin typeface="Calibri" panose="020F0502020204030204" pitchFamily="34" charset="0"/>
                <a:ea typeface="Calibri" panose="020F0502020204030204" pitchFamily="34" charset="0"/>
                <a:cs typeface="Arial" panose="020B0604020202020204" pitchFamily="34" charset="0"/>
              </a:rPr>
              <a:t>מטורפות)</a:t>
            </a:r>
          </a:p>
          <a:p>
            <a:pPr marL="342900" lvl="0" indent="-342900" algn="r" rtl="1">
              <a:lnSpc>
                <a:spcPct val="107000"/>
              </a:lnSpc>
              <a:spcAft>
                <a:spcPts val="800"/>
              </a:spcAft>
              <a:buFont typeface="Arial" panose="020B0604020202020204" pitchFamily="34" charset="0"/>
              <a:buChar char="•"/>
              <a:tabLst>
                <a:tab pos="457200" algn="l"/>
              </a:tabLs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100" dirty="0">
                <a:effectLst/>
                <a:latin typeface="Calibri" panose="020F0502020204030204" pitchFamily="34" charset="0"/>
                <a:ea typeface="Calibri" panose="020F0502020204030204" pitchFamily="34" charset="0"/>
                <a:cs typeface="Arial" panose="020B0604020202020204" pitchFamily="34" charset="0"/>
              </a:rPr>
              <a:t>על ציר שנות ה60-70  נעשו ניסיונות ראשונים ליצור בינה מלאכותית יוצרת, כמו התוכנת  </a:t>
            </a:r>
            <a:r>
              <a:rPr lang="en-US" sz="1100" dirty="0">
                <a:effectLst/>
                <a:latin typeface="Calibri" panose="020F0502020204030204" pitchFamily="34" charset="0"/>
                <a:ea typeface="Calibri" panose="020F0502020204030204" pitchFamily="34" charset="0"/>
                <a:cs typeface="Times New Roman" panose="02020603050405020304" pitchFamily="18" charset="0"/>
              </a:rPr>
              <a:t>AARON</a:t>
            </a:r>
            <a:r>
              <a:rPr lang="he-IL" sz="1100" dirty="0">
                <a:effectLst/>
                <a:latin typeface="Calibri" panose="020F0502020204030204" pitchFamily="34" charset="0"/>
                <a:ea typeface="Calibri" panose="020F0502020204030204" pitchFamily="34" charset="0"/>
                <a:cs typeface="Arial" panose="020B0604020202020204" pitchFamily="34" charset="0"/>
              </a:rPr>
              <a:t> שיצרה ציורים שחור לבן על ידי שימוש באלגוריתמים וחוקים פשוטים יחסית, המאפשרים לה לבחור נקודות וקווים באופן אקראי וליצור קומפוזיציות מקוריות, תוך "למידה" ושיפור עצמי תוך כדי תנועה (מה שנקרא למידה חיזוקית)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0" indent="-298450" algn="r" defTabSz="914400" rtl="1" eaLnBrk="1" fontAlgn="auto" latinLnBrk="0" hangingPunct="1">
              <a:lnSpc>
                <a:spcPct val="107000"/>
              </a:lnSpc>
              <a:spcBef>
                <a:spcPts val="0"/>
              </a:spcBef>
              <a:spcAft>
                <a:spcPts val="800"/>
              </a:spcAft>
              <a:buClr>
                <a:srgbClr val="000000"/>
              </a:buClr>
              <a:buSzPts val="1100"/>
              <a:buFont typeface="Arial"/>
              <a:buChar char="●"/>
              <a:tabLst/>
              <a:defRPr/>
            </a:pPr>
            <a:r>
              <a:rPr lang="he-IL" sz="1100" b="1" dirty="0">
                <a:effectLst/>
                <a:latin typeface="Calibri" panose="020F0502020204030204" pitchFamily="34" charset="0"/>
                <a:ea typeface="Calibri" panose="020F0502020204030204" pitchFamily="34" charset="0"/>
                <a:cs typeface="Arial" panose="020B0604020202020204" pitchFamily="34" charset="0"/>
              </a:rPr>
              <a:t>1975: </a:t>
            </a:r>
            <a:r>
              <a:rPr lang="en-US" sz="1100" b="1" dirty="0">
                <a:effectLst/>
                <a:latin typeface="Calibri" panose="020F0502020204030204" pitchFamily="34" charset="0"/>
                <a:ea typeface="Calibri" panose="020F0502020204030204" pitchFamily="34" charset="0"/>
                <a:cs typeface="Times New Roman" panose="02020603050405020304" pitchFamily="18" charset="0"/>
              </a:rPr>
              <a:t>MYCIN:</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dirty="0">
                <a:effectLst/>
                <a:latin typeface="Arial" panose="020B0604020202020204" pitchFamily="34" charset="0"/>
                <a:ea typeface="Calibri" panose="020F0502020204030204" pitchFamily="34" charset="0"/>
                <a:cs typeface="Times New Roman" panose="02020603050405020304" pitchFamily="18" charset="0"/>
              </a:rPr>
              <a:t> </a:t>
            </a:r>
            <a:r>
              <a:rPr lang="he-IL" sz="1100" dirty="0">
                <a:effectLst/>
                <a:latin typeface="Arial" panose="020B0604020202020204" pitchFamily="34" charset="0"/>
                <a:ea typeface="Calibri" panose="020F0502020204030204" pitchFamily="34" charset="0"/>
                <a:cs typeface="Times New Roman" panose="02020603050405020304" pitchFamily="18" charset="0"/>
              </a:rPr>
              <a:t> תוכנית הבינה המלאכותית הראשונה בתחום הרפואה, שסייעה לרופאים באבחון וטיפול בזיהומים חיידקיים. </a:t>
            </a:r>
            <a:r>
              <a:rPr lang="en-US" sz="1100" dirty="0">
                <a:effectLst/>
                <a:latin typeface="Calibri" panose="020F0502020204030204" pitchFamily="34" charset="0"/>
                <a:ea typeface="Calibri" panose="020F0502020204030204" pitchFamily="34" charset="0"/>
                <a:cs typeface="Times New Roman" panose="02020603050405020304" pitchFamily="18" charset="0"/>
              </a:rPr>
              <a:t>MYCIN </a:t>
            </a:r>
            <a:r>
              <a:rPr lang="he-IL" sz="1100" dirty="0">
                <a:effectLst/>
                <a:latin typeface="Calibri" panose="020F0502020204030204" pitchFamily="34" charset="0"/>
                <a:ea typeface="Calibri" panose="020F0502020204030204" pitchFamily="34" charset="0"/>
                <a:cs typeface="Arial" panose="020B0604020202020204" pitchFamily="34" charset="0"/>
              </a:rPr>
              <a:t>התבססה על מערכת חוקים שפותחה על ידי מומחים, ואיפשרה למחשב להסיק מסקנות ולתת המלצות.</a:t>
            </a:r>
            <a:endParaRPr lang="he-IL"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0" indent="-298450" algn="r" defTabSz="914400" rtl="1" eaLnBrk="1" fontAlgn="auto" latinLnBrk="0" hangingPunct="1">
              <a:lnSpc>
                <a:spcPct val="107000"/>
              </a:lnSpc>
              <a:spcBef>
                <a:spcPts val="0"/>
              </a:spcBef>
              <a:spcAft>
                <a:spcPts val="800"/>
              </a:spcAft>
              <a:buClr>
                <a:srgbClr val="000000"/>
              </a:buClr>
              <a:buSzPts val="1100"/>
              <a:buFont typeface="Arial"/>
              <a:buChar char="●"/>
              <a:tabLst/>
              <a:defRPr/>
            </a:pPr>
            <a:r>
              <a:rPr lang="he-IL" sz="1100" b="1" dirty="0">
                <a:effectLst/>
                <a:latin typeface="Calibri" panose="020F0502020204030204" pitchFamily="34" charset="0"/>
                <a:ea typeface="Calibri" panose="020F0502020204030204" pitchFamily="34" charset="0"/>
                <a:cs typeface="Arial" panose="020B0604020202020204" pitchFamily="34" charset="0"/>
              </a:rPr>
              <a:t>1976: </a:t>
            </a:r>
            <a:r>
              <a:rPr lang="en-US" sz="1100" b="1" dirty="0">
                <a:effectLst/>
                <a:latin typeface="Calibri" panose="020F0502020204030204" pitchFamily="34" charset="0"/>
                <a:ea typeface="Calibri" panose="020F0502020204030204" pitchFamily="34" charset="0"/>
                <a:cs typeface="Times New Roman" panose="02020603050405020304" pitchFamily="18" charset="0"/>
              </a:rPr>
              <a:t>Transfer Learning:</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dirty="0">
                <a:effectLst/>
                <a:latin typeface="Arial" panose="020B0604020202020204" pitchFamily="34" charset="0"/>
                <a:ea typeface="Calibri" panose="020F0502020204030204" pitchFamily="34" charset="0"/>
                <a:cs typeface="Times New Roman" panose="02020603050405020304" pitchFamily="18" charset="0"/>
              </a:rPr>
              <a:t> </a:t>
            </a:r>
            <a:r>
              <a:rPr lang="he-IL" sz="1100" dirty="0">
                <a:effectLst/>
                <a:latin typeface="Arial" panose="020B0604020202020204" pitchFamily="34" charset="0"/>
                <a:ea typeface="Calibri" panose="020F0502020204030204" pitchFamily="34" charset="0"/>
                <a:cs typeface="Times New Roman" panose="02020603050405020304" pitchFamily="18" charset="0"/>
              </a:rPr>
              <a:t>שיטה לשימוש בידע שנרכש במשימה אחת כדי לשפר למידה במשימה אחרת.</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0" indent="-298450" algn="r" defTabSz="914400" rtl="1" eaLnBrk="1" fontAlgn="auto" latinLnBrk="0" hangingPunct="1">
              <a:lnSpc>
                <a:spcPct val="107000"/>
              </a:lnSpc>
              <a:spcBef>
                <a:spcPts val="0"/>
              </a:spcBef>
              <a:spcAft>
                <a:spcPts val="800"/>
              </a:spcAft>
              <a:buClr>
                <a:srgbClr val="000000"/>
              </a:buClr>
              <a:buSzPts val="1100"/>
              <a:buFont typeface="Arial"/>
              <a:buChar char="●"/>
              <a:tabLst/>
              <a:defRPr/>
            </a:pPr>
            <a:r>
              <a:rPr lang="he-IL" sz="1100" b="1" dirty="0">
                <a:effectLst/>
                <a:latin typeface="Calibri" panose="020F0502020204030204" pitchFamily="34" charset="0"/>
                <a:ea typeface="Calibri" panose="020F0502020204030204" pitchFamily="34" charset="0"/>
                <a:cs typeface="Arial" panose="020B0604020202020204" pitchFamily="34" charset="0"/>
              </a:rPr>
              <a:t>1977-79: </a:t>
            </a:r>
            <a:r>
              <a:rPr lang="en-US" sz="1100" b="1" dirty="0" err="1">
                <a:effectLst/>
                <a:latin typeface="Calibri" panose="020F0502020204030204" pitchFamily="34" charset="0"/>
                <a:ea typeface="Calibri" panose="020F0502020204030204" pitchFamily="34" charset="0"/>
                <a:cs typeface="Times New Roman" panose="02020603050405020304" pitchFamily="18" charset="0"/>
              </a:rPr>
              <a:t>neocognitron</a:t>
            </a:r>
            <a:r>
              <a:rPr lang="en-US" sz="1100" b="1" dirty="0">
                <a:effectLst/>
                <a:latin typeface="Calibri" panose="020F0502020204030204" pitchFamily="34" charset="0"/>
                <a:ea typeface="Calibri" panose="020F0502020204030204" pitchFamily="34" charset="0"/>
                <a:cs typeface="Times New Roman" panose="02020603050405020304" pitchFamily="18" charset="0"/>
              </a:rPr>
              <a:t>:</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dirty="0">
                <a:effectLst/>
                <a:latin typeface="Arial" panose="020B0604020202020204" pitchFamily="34" charset="0"/>
                <a:ea typeface="Calibri" panose="020F0502020204030204" pitchFamily="34" charset="0"/>
                <a:cs typeface="Times New Roman" panose="02020603050405020304" pitchFamily="18" charset="0"/>
              </a:rPr>
              <a:t> </a:t>
            </a:r>
            <a:r>
              <a:rPr lang="he-IL" sz="1100" dirty="0">
                <a:effectLst/>
                <a:latin typeface="Arial" panose="020B0604020202020204" pitchFamily="34" charset="0"/>
                <a:ea typeface="Calibri" panose="020F0502020204030204" pitchFamily="34" charset="0"/>
                <a:cs typeface="Times New Roman" panose="02020603050405020304" pitchFamily="18" charset="0"/>
              </a:rPr>
              <a:t> פיתוחו רשת נוירונים מלאכותית שהיוותה השראה . מהיתה קפיצה בחקר </a:t>
            </a:r>
            <a:r>
              <a:rPr lang="en-US" sz="1100" dirty="0">
                <a:effectLst/>
                <a:latin typeface="Arial" panose="020B0604020202020204" pitchFamily="34" charset="0"/>
                <a:ea typeface="Calibri" panose="020F0502020204030204" pitchFamily="34" charset="0"/>
                <a:cs typeface="Times New Roman" panose="02020603050405020304" pitchFamily="18" charset="0"/>
              </a:rPr>
              <a:t>CNN</a:t>
            </a:r>
            <a:r>
              <a:rPr lang="he-IL" sz="1100" dirty="0">
                <a:effectLst/>
                <a:latin typeface="Arial" panose="020B0604020202020204" pitchFamily="34" charset="0"/>
                <a:ea typeface="Calibri" panose="020F0502020204030204" pitchFamily="34" charset="0"/>
                <a:cs typeface="Times New Roman" panose="02020603050405020304" pitchFamily="18" charset="0"/>
              </a:rPr>
              <a:t> והביאו לפריצת דרך בתחום זיהוי תמונות.</a:t>
            </a:r>
          </a:p>
          <a:p>
            <a:pPr marL="457200" marR="0" lvl="0" indent="-298450" algn="r" defTabSz="914400" rtl="1" eaLnBrk="1" fontAlgn="auto" latinLnBrk="0" hangingPunct="1">
              <a:lnSpc>
                <a:spcPct val="107000"/>
              </a:lnSpc>
              <a:spcBef>
                <a:spcPts val="0"/>
              </a:spcBef>
              <a:spcAft>
                <a:spcPts val="800"/>
              </a:spcAft>
              <a:buClr>
                <a:srgbClr val="000000"/>
              </a:buClr>
              <a:buSzPts val="1100"/>
              <a:buFont typeface="Arial"/>
              <a:buChar char="●"/>
              <a:tabLst/>
              <a:defRPr/>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algn="r" rtl="1">
              <a:lnSpc>
                <a:spcPct val="107000"/>
              </a:lnSpc>
              <a:spcAft>
                <a:spcPts val="800"/>
              </a:spcAft>
            </a:pPr>
            <a:endParaRPr lang="he-IL"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lvl="0" indent="-342900" algn="r" rtl="1">
              <a:lnSpc>
                <a:spcPct val="107000"/>
              </a:lnSpc>
              <a:buFont typeface="Arial" panose="020B0604020202020204" pitchFamily="34" charset="0"/>
              <a:buChar char="•"/>
              <a:tabLst>
                <a:tab pos="457200" algn="l"/>
              </a:tabLst>
            </a:pPr>
            <a:r>
              <a:rPr lang="he-IL" sz="1100" dirty="0">
                <a:effectLst/>
                <a:latin typeface="Calibri" panose="020F0502020204030204" pitchFamily="34" charset="0"/>
                <a:ea typeface="Calibri" panose="020F0502020204030204" pitchFamily="34" charset="0"/>
                <a:cs typeface="Arial" panose="020B0604020202020204" pitchFamily="34" charset="0"/>
              </a:rPr>
              <a:t>רק בשנות ה-2000 המאוחרות, התפתחה </a:t>
            </a:r>
            <a:r>
              <a:rPr lang="he-IL"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3"/>
              </a:rPr>
              <a:t>הלמידה העמוקה</a:t>
            </a:r>
            <a:r>
              <a:rPr lang="he-IL" sz="1100" dirty="0">
                <a:effectLst/>
                <a:latin typeface="Calibri" panose="020F0502020204030204" pitchFamily="34" charset="0"/>
                <a:ea typeface="Calibri" panose="020F0502020204030204" pitchFamily="34" charset="0"/>
                <a:cs typeface="Arial" panose="020B0604020202020204" pitchFamily="34" charset="0"/>
              </a:rPr>
              <a:t>, וזה הביא מאת ה</a:t>
            </a:r>
            <a:r>
              <a:rPr lang="en-US" sz="1100" dirty="0">
                <a:effectLst/>
                <a:latin typeface="Calibri" panose="020F0502020204030204" pitchFamily="34" charset="0"/>
                <a:ea typeface="Calibri" panose="020F0502020204030204" pitchFamily="34" charset="0"/>
                <a:cs typeface="Arial" panose="020B0604020202020204" pitchFamily="34" charset="0"/>
              </a:rPr>
              <a:t>AI </a:t>
            </a:r>
            <a:r>
              <a:rPr lang="he-IL" sz="1100" dirty="0">
                <a:effectLst/>
                <a:latin typeface="Calibri" panose="020F0502020204030204" pitchFamily="34" charset="0"/>
                <a:ea typeface="Calibri" panose="020F0502020204030204" pitchFamily="34" charset="0"/>
                <a:cs typeface="Arial" panose="020B0604020202020204" pitchFamily="34" charset="0"/>
              </a:rPr>
              <a:t> הגנרטיבי, והתחילו להופיע מודלים יוצרי תמונות, קול.</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buFont typeface="Arial" panose="020B0604020202020204" pitchFamily="34" charset="0"/>
              <a:buChar char="•"/>
              <a:tabLst>
                <a:tab pos="457200" algn="l"/>
              </a:tabLst>
            </a:pPr>
            <a:r>
              <a:rPr lang="he-IL" sz="1100" dirty="0">
                <a:effectLst/>
                <a:latin typeface="Calibri" panose="020F0502020204030204" pitchFamily="34" charset="0"/>
                <a:ea typeface="Calibri" panose="020F0502020204030204" pitchFamily="34" charset="0"/>
                <a:cs typeface="Arial" panose="020B0604020202020204" pitchFamily="34" charset="0"/>
              </a:rPr>
              <a:t>פריצת הדרך הגדולה הגיעה בשנות ה-20 של המאה ה-21.עם ההתפתחות של </a:t>
            </a:r>
            <a:r>
              <a:rPr lang="en-US"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rPr>
              <a:t>TRANSFORMERS</a:t>
            </a:r>
            <a:r>
              <a:rPr lang="he-IL"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rPr>
              <a:t> ו</a:t>
            </a:r>
            <a:r>
              <a:rPr lang="en-US"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rPr>
              <a:t>GANS</a:t>
            </a:r>
            <a:r>
              <a:rPr lang="he-IL" sz="1100" u="sng" dirty="0">
                <a:solidFill>
                  <a:srgbClr val="0563C1"/>
                </a:solidFill>
                <a:effectLst/>
                <a:latin typeface="Calibri" panose="020F0502020204030204" pitchFamily="34" charset="0"/>
                <a:ea typeface="Calibri" panose="020F0502020204030204" pitchFamily="34" charset="0"/>
                <a:cs typeface="Arial" panose="020B0604020202020204" pitchFamily="34" charset="0"/>
              </a:rPr>
              <a:t> , משאבים, שאפשרו יצירת טקסט באיכות גבוהה מנתוני אימון כגדולים. </a:t>
            </a:r>
          </a:p>
          <a:p>
            <a:pPr marL="342900" marR="0" lvl="0" indent="-342900" algn="r" defTabSz="914400" rtl="1" eaLnBrk="1" fontAlgn="auto" latinLnBrk="0" hangingPunct="1">
              <a:lnSpc>
                <a:spcPct val="107000"/>
              </a:lnSpc>
              <a:spcBef>
                <a:spcPts val="0"/>
              </a:spcBef>
              <a:spcAft>
                <a:spcPts val="0"/>
              </a:spcAft>
              <a:buClr>
                <a:srgbClr val="000000"/>
              </a:buClr>
              <a:buSzPts val="1100"/>
              <a:buFont typeface="Arial" panose="020B0604020202020204" pitchFamily="34" charset="0"/>
              <a:buChar char="•"/>
              <a:tabLst>
                <a:tab pos="457200" algn="l"/>
              </a:tabLst>
              <a:defRPr/>
            </a:pPr>
            <a:r>
              <a:rPr lang="he-IL" sz="1100" dirty="0">
                <a:effectLst/>
                <a:latin typeface="Calibri" panose="020F0502020204030204" pitchFamily="34" charset="0"/>
                <a:ea typeface="Calibri" panose="020F0502020204030204" pitchFamily="34" charset="0"/>
                <a:cs typeface="Arial" panose="020B0604020202020204" pitchFamily="34" charset="0"/>
              </a:rPr>
              <a:t>מודלים ויזואליים כמו </a:t>
            </a:r>
            <a:r>
              <a:rPr lang="en-US" sz="11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DALL-E</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u="sng" dirty="0" err="1">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Midjourney</a:t>
            </a:r>
            <a:r>
              <a:rPr lang="en-US" sz="1100" dirty="0">
                <a:effectLst/>
                <a:latin typeface="Calibri" panose="020F0502020204030204" pitchFamily="34" charset="0"/>
                <a:ea typeface="Calibri" panose="020F0502020204030204" pitchFamily="34" charset="0"/>
                <a:cs typeface="Times New Roman" panose="02020603050405020304" pitchFamily="18" charset="0"/>
              </a:rPr>
              <a:t>, Leonardo.AI </a:t>
            </a:r>
            <a:r>
              <a:rPr lang="he-IL" sz="1100" dirty="0">
                <a:effectLst/>
                <a:latin typeface="Calibri" panose="020F0502020204030204" pitchFamily="34" charset="0"/>
                <a:ea typeface="Calibri" panose="020F0502020204030204" pitchFamily="34" charset="0"/>
                <a:cs typeface="Arial" panose="020B0604020202020204" pitchFamily="34" charset="0"/>
              </a:rPr>
              <a:t>ו-</a:t>
            </a:r>
            <a:r>
              <a:rPr lang="he-IL" sz="1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Stable Diffusion</a:t>
            </a: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r>
              <a:rPr lang="he-IL" sz="1100" dirty="0">
                <a:effectLst/>
                <a:latin typeface="Calibri" panose="020F0502020204030204" pitchFamily="34" charset="0"/>
                <a:ea typeface="Calibri" panose="020F0502020204030204" pitchFamily="34" charset="0"/>
                <a:cs typeface="Arial" panose="020B0604020202020204" pitchFamily="34" charset="0"/>
              </a:rPr>
              <a:t>איפשרו יצירת איורים ואמנות מטקסט בלבד.</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100" dirty="0">
                <a:effectLst/>
                <a:latin typeface="Calibri" panose="020F0502020204030204" pitchFamily="34" charset="0"/>
                <a:ea typeface="Calibri" panose="020F0502020204030204" pitchFamily="34" charset="0"/>
                <a:cs typeface="Arial" panose="020B0604020202020204" pitchFamily="34" charset="0"/>
              </a:rPr>
              <a:t>התאפשר בעקבות התפתחות המחקר והתיאוריות וכמובן שילוב של התפתחות בעוד זירות – משאבים </a:t>
            </a:r>
            <a:r>
              <a:rPr lang="en-US" sz="1100" dirty="0">
                <a:effectLst/>
                <a:latin typeface="Calibri" panose="020F0502020204030204" pitchFamily="34" charset="0"/>
                <a:ea typeface="Calibri" panose="020F0502020204030204" pitchFamily="34" charset="0"/>
                <a:cs typeface="Times New Roman" panose="02020603050405020304" pitchFamily="18" charset="0"/>
              </a:rPr>
              <a:t>GPU</a:t>
            </a:r>
            <a:r>
              <a:rPr lang="he-IL" sz="1100" dirty="0">
                <a:effectLst/>
                <a:latin typeface="Calibri" panose="020F0502020204030204" pitchFamily="34" charset="0"/>
                <a:ea typeface="Calibri" panose="020F0502020204030204" pitchFamily="34" charset="0"/>
                <a:cs typeface="Arial" panose="020B0604020202020204" pitchFamily="34" charset="0"/>
              </a:rPr>
              <a:t>, זמינות נתונים שהאינטרנט נתן, מימון ושיתוף פעולה.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8703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23.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513464" y="1169060"/>
            <a:ext cx="4652400" cy="18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effectLst>
                  <a:outerShdw blurRad="38100" dist="38100" dir="2700000" algn="tl">
                    <a:srgbClr val="000000">
                      <a:alpha val="43137"/>
                    </a:srgbClr>
                  </a:outerShdw>
                </a:effectLst>
              </a:rPr>
              <a:t>Traditional AI </a:t>
            </a:r>
            <a:br>
              <a:rPr lang="en" dirty="0">
                <a:solidFill>
                  <a:schemeClr val="accent3"/>
                </a:solidFill>
                <a:effectLst>
                  <a:outerShdw blurRad="38100" dist="38100" dir="2700000" algn="tl">
                    <a:srgbClr val="000000">
                      <a:alpha val="43137"/>
                    </a:srgbClr>
                  </a:outerShdw>
                </a:effectLst>
              </a:rPr>
            </a:br>
            <a:r>
              <a:rPr lang="en" dirty="0">
                <a:solidFill>
                  <a:schemeClr val="bg1"/>
                </a:solidFill>
                <a:effectLst>
                  <a:outerShdw blurRad="38100" dist="38100" dir="2700000" algn="tl">
                    <a:srgbClr val="000000">
                      <a:alpha val="43137"/>
                    </a:srgbClr>
                  </a:outerShdw>
                </a:effectLst>
              </a:rPr>
              <a:t>VS</a:t>
            </a:r>
            <a:br>
              <a:rPr lang="en" dirty="0">
                <a:solidFill>
                  <a:schemeClr val="accent3"/>
                </a:solidFill>
                <a:effectLst>
                  <a:outerShdw blurRad="38100" dist="38100" dir="2700000" algn="tl">
                    <a:srgbClr val="000000">
                      <a:alpha val="43137"/>
                    </a:srgbClr>
                  </a:outerShdw>
                </a:effectLst>
              </a:rPr>
            </a:br>
            <a:r>
              <a:rPr lang="en" dirty="0">
                <a:solidFill>
                  <a:schemeClr val="accent3"/>
                </a:solidFill>
                <a:effectLst>
                  <a:outerShdw blurRad="38100" dist="38100" dir="2700000" algn="tl">
                    <a:srgbClr val="000000">
                      <a:alpha val="43137"/>
                    </a:srgbClr>
                  </a:outerShdw>
                </a:effectLst>
              </a:rPr>
              <a:t>Generative AI</a:t>
            </a:r>
            <a:endParaRPr dirty="0">
              <a:solidFill>
                <a:schemeClr val="accent3"/>
              </a:solidFill>
              <a:effectLst>
                <a:outerShdw blurRad="38100" dist="38100" dir="2700000" algn="tl">
                  <a:srgbClr val="000000">
                    <a:alpha val="43137"/>
                  </a:srgbClr>
                </a:outerShdw>
              </a:effectLst>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 of artificial intelligence</a:t>
            </a:r>
            <a:endParaRPr/>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78" name="Google Shape;478;p30"/>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marL="0" lvl="0" indent="0" algn="l" rtl="0">
              <a:spcBef>
                <a:spcPts val="1000"/>
              </a:spcBef>
              <a:spcAft>
                <a:spcPts val="0"/>
              </a:spcAft>
              <a:buNone/>
            </a:pPr>
            <a:r>
              <a:rPr lang="en"/>
              <a:t>These are the well-known chatbots that allow us to interact with them according to our search history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In this case, AI brings the possibility of generating greater security, offering new operations and being aware of relevant market information</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3915584" y="258628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2740950" y="3699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87" name="Google Shape;487;p31"/>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It allows to know and recommend what the customer needs, predicting trends and making very detailed analysis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9" name="Google Shape;489;p31"/>
          <p:cNvCxnSpPr/>
          <p:nvPr/>
        </p:nvCxnSpPr>
        <p:spPr>
          <a:xfrm>
            <a:off x="276090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and disadvantages of AI</a:t>
            </a:r>
            <a:endParaRPr/>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03" name="Google Shape;503;p33"/>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AI makes our day-to-day life much easier, as machines can perform tasks that are difficult for us automatically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Fewer errors, since there is little human involvement and the tasks are performed automatically, the probability of error is greatly reduced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12" name="Google Shape;512;p3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Increased accuracy</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By reducing the likelihood of error, artificial intelligence provides high accuracy in decision making</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14" name="Google Shape;514;p34"/>
          <p:cNvCxnSpPr/>
          <p:nvPr/>
        </p:nvCxnSpPr>
        <p:spPr>
          <a:xfrm>
            <a:off x="3364875" y="26115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0" name="Google Shape;520;p35"/>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22" name="Google Shape;522;p35"/>
          <p:cNvCxnSpPr/>
          <p:nvPr/>
        </p:nvCxnSpPr>
        <p:spPr>
          <a:xfrm>
            <a:off x="5110150" y="28464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3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8" name="Google Shape;528;p36"/>
          <p:cNvSpPr txBox="1">
            <a:spLocks noGrp="1"/>
          </p:cNvSpPr>
          <p:nvPr>
            <p:ph type="body" idx="1"/>
          </p:nvPr>
        </p:nvSpPr>
        <p:spPr>
          <a:xfrm>
            <a:off x="715100" y="1267375"/>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6"/>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5" name="Google Shape;595;p36"/>
          <p:cNvCxnSpPr/>
          <p:nvPr/>
        </p:nvCxnSpPr>
        <p:spPr>
          <a:xfrm>
            <a:off x="497235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7"/>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1" name="Google Shape;601;p37"/>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Any questions?</a:t>
            </a:r>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Golos Text"/>
                <a:ea typeface="Golos Text"/>
                <a:cs typeface="Golos Text"/>
                <a:sym typeface="Golos Text"/>
              </a:rPr>
              <a:t>Please, keep this slide as attribution</a:t>
            </a:r>
            <a:endParaRPr sz="1000" b="1">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37"/>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23" name="Google Shape;623;p3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624" name="Google Shape;624;p3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
            </a:r>
            <a:r>
              <a:rPr lang="en-US" dirty="0" err="1"/>
              <a:t>efinitions</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differences</a:t>
            </a:r>
            <a:endParaRPr dirty="0"/>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strike="noStrike" spc="-1" dirty="0">
                <a:solidFill>
                  <a:schemeClr val="dk1"/>
                </a:solidFill>
                <a:latin typeface="Outfit"/>
                <a:ea typeface="Outfit"/>
              </a:rPr>
              <a:t>Architectures</a:t>
            </a:r>
            <a:endParaRPr dirty="0"/>
          </a:p>
        </p:txBody>
      </p:sp>
      <p:sp>
        <p:nvSpPr>
          <p:cNvPr id="192" name="Google Shape;192;p22"/>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93" name="Google Shape;193;p22"/>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39"/>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marL="0" lvl="0" indent="0" algn="l" rtl="0">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
        <p:cNvGrpSpPr/>
        <p:nvPr/>
      </p:nvGrpSpPr>
      <p:grpSpPr>
        <a:xfrm>
          <a:off x="0" y="0"/>
          <a:ext cx="0" cy="0"/>
          <a:chOff x="0" y="0"/>
          <a:chExt cx="0" cy="0"/>
        </a:xfrm>
      </p:grpSpPr>
      <p:sp>
        <p:nvSpPr>
          <p:cNvPr id="996" name="Google Shape;996;p4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03" name="Google Shape;1003;p4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Golos Text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name="adj" fmla="val 16667"/>
            </a:avLst>
          </a:prstGeom>
          <a:solidFill>
            <a:srgbClr val="3337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3645382" y="2499200"/>
            <a:ext cx="791400" cy="754200"/>
          </a:xfrm>
          <a:prstGeom prst="roundRect">
            <a:avLst>
              <a:gd name="adj" fmla="val 16667"/>
            </a:avLst>
          </a:prstGeom>
          <a:solidFill>
            <a:srgbClr val="5B62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4707202" y="2499200"/>
            <a:ext cx="791400" cy="754200"/>
          </a:xfrm>
          <a:prstGeom prst="roundRect">
            <a:avLst>
              <a:gd name="adj" fmla="val 16667"/>
            </a:avLst>
          </a:prstGeom>
          <a:solidFill>
            <a:srgbClr val="C8D3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txBox="1"/>
          <p:nvPr/>
        </p:nvSpPr>
        <p:spPr>
          <a:xfrm>
            <a:off x="258356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name="adj" fmla="val 16667"/>
            </a:avLst>
          </a:prstGeom>
          <a:solidFill>
            <a:srgbClr val="E6E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txBox="1"/>
          <p:nvPr/>
        </p:nvSpPr>
        <p:spPr>
          <a:xfrm>
            <a:off x="576903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name="adj" fmla="val 16667"/>
            </a:avLst>
          </a:prstGeom>
          <a:solidFill>
            <a:srgbClr val="6D6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645382" y="3430300"/>
            <a:ext cx="791400" cy="754200"/>
          </a:xfrm>
          <a:prstGeom prst="roundRect">
            <a:avLst>
              <a:gd name="adj" fmla="val 16667"/>
            </a:avLst>
          </a:prstGeom>
          <a:solidFill>
            <a:srgbClr val="EDB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4707202" y="3430300"/>
            <a:ext cx="791400" cy="754200"/>
          </a:xfrm>
          <a:prstGeom prst="roundRect">
            <a:avLst>
              <a:gd name="adj" fmla="val 16667"/>
            </a:avLst>
          </a:prstGeom>
          <a:solidFill>
            <a:srgbClr val="E67C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txBox="1"/>
          <p:nvPr/>
        </p:nvSpPr>
        <p:spPr>
          <a:xfrm>
            <a:off x="258356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txBox="1"/>
          <p:nvPr/>
        </p:nvSpPr>
        <p:spPr>
          <a:xfrm>
            <a:off x="576903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025" name="Google Shape;1025;p4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31" name="Google Shape;1031;p4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3" name="Google Shape;1033;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34" name="Google Shape;1034;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35" name="Google Shape;1035;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36" name="Google Shape;1036;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37" name="Google Shape;1037;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1" name="Google Shape;1041;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58" name="Google Shape;1058;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9" name="Google Shape;1089;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4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4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4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4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5" name="Google Shape;1455;p4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5" name="Google Shape;1475;p4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6" name="Google Shape;1476;p4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4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4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3" name="Google Shape;1533;p4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4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4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0" name="Google Shape;1580;p4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2" name="Google Shape;1592;p4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4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7" name="Google Shape;1617;p4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7" name="Google Shape;1627;p4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3" name="Google Shape;1633;p4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45"/>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45"/>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4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45"/>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7" name="Google Shape;3337;p45"/>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1" name="Google Shape;3591;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6" name="Google Shape;3596;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1" name="Google Shape;3601;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6" name="Google Shape;3606;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4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7" name="Google Shape;3617;p4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0" name="Google Shape;3620;p4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3" name="Google Shape;3623;p4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4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5" name="Google Shape;3625;p4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8" name="Google Shape;3628;p4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4" name="Google Shape;3634;p4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39" name="Google Shape;3639;p4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4" name="Google Shape;3644;p4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49" name="Google Shape;3649;p4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3" name="Google Shape;3653;p4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0" name="Google Shape;3660;p4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5" name="Google Shape;3665;p4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4" name="Google Shape;3654;p4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3" name="Google Shape;3673;p46"/>
            <p:cNvCxnSpPr>
              <a:stCxn id="3672" idx="0"/>
              <a:endCxn id="3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46"/>
            <p:cNvCxnSpPr>
              <a:stCxn id="3676" idx="0"/>
              <a:endCxn id="3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78" name="Google Shape;3678;p4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4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3" name="Google Shape;3753;p46"/>
            <p:cNvCxnSpPr>
              <a:stCxn id="3750" idx="6"/>
              <a:endCxn id="3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4" name="Google Shape;3754;p46"/>
            <p:cNvCxnSpPr>
              <a:stCxn id="3751" idx="4"/>
              <a:endCxn id="3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56" name="Google Shape;3756;p46"/>
            <p:cNvCxnSpPr>
              <a:stCxn id="3755" idx="6"/>
              <a:endCxn id="3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7" name="Google Shape;3757;p46"/>
            <p:cNvCxnSpPr>
              <a:stCxn id="3752" idx="4"/>
              <a:endCxn id="3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0" name="Google Shape;3760;p46"/>
            <p:cNvCxnSpPr>
              <a:endCxn id="3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69" name="Google Shape;3769;p4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0" name="Google Shape;3770;p4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1" name="Google Shape;3771;p4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2" name="Google Shape;3772;p4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3" name="Google Shape;3773;p4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4" name="Google Shape;3774;p4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5" name="Google Shape;3775;p4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3" name="Google Shape;3783;p4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4" name="Google Shape;3784;p4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5" name="Google Shape;3785;p4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6" name="Google Shape;3786;p4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7" name="Google Shape;3787;p4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4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89" name="Google Shape;3789;p46"/>
            <p:cNvCxnSpPr>
              <a:stCxn id="3782" idx="2"/>
              <a:endCxn id="3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0" name="Google Shape;3790;p46"/>
            <p:cNvCxnSpPr>
              <a:stCxn id="3784" idx="0"/>
              <a:endCxn id="3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1" name="Google Shape;3791;p46"/>
            <p:cNvCxnSpPr>
              <a:stCxn id="3784" idx="2"/>
              <a:endCxn id="3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2" name="Google Shape;3792;p46"/>
            <p:cNvCxnSpPr>
              <a:stCxn id="3785" idx="0"/>
              <a:endCxn id="3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3" name="Google Shape;3793;p46"/>
            <p:cNvCxnSpPr>
              <a:stCxn id="3783" idx="2"/>
              <a:endCxn id="3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46"/>
            <p:cNvCxnSpPr>
              <a:stCxn id="3787" idx="0"/>
              <a:endCxn id="3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0" name="Google Shape;3810;p4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3" name="Google Shape;3813;p4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6" name="Google Shape;3816;p4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19" name="Google Shape;3819;p4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5" name="Google Shape;3825;p4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4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4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4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4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6" name="Google Shape;3926;p4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4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4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{C257E595-476B-4BDF-A172-EFD90C1556DE}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08" name="Google Shape;4008;p4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3" name="Google Shape;4023;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4" name="Google Shape;4024;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5" name="Google Shape;4025;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{C257E595-476B-4BDF-A172-EFD90C1556DE}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7" name="Google Shape;403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8" name="Google Shape;403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39" name="Google Shape;403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{C257E595-476B-4BDF-A172-EFD90C1556DE}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{C257E595-476B-4BDF-A172-EFD90C1556DE}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6" name="Google Shape;4136;p4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4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8" name="Google Shape;4138;p4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9" name="Google Shape;4139;p4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4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4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6" name="Google Shape;4366;p4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9" name="Google Shape;4369;p4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2" name="Google Shape;4372;p4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5" name="Google Shape;4375;p4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4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399" name="Google Shape;4399;p4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0" name="Google Shape;4400;p4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1" name="Google Shape;4401;p4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2" name="Google Shape;4402;p4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3" name="Google Shape;4403;p4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5" name="Google Shape;4415;p4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8" name="Google Shape;4478;p48"/>
              <p:cNvCxnSpPr>
                <a:stCxn id="4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79" name="Google Shape;4479;p48"/>
              <p:cNvCxnSpPr>
                <a:stCxn id="4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0" name="Google Shape;4480;p48"/>
              <p:cNvCxnSpPr>
                <a:stCxn id="4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1" name="Google Shape;4481;p48"/>
              <p:cNvCxnSpPr>
                <a:stCxn id="4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2" name="Google Shape;4482;p48"/>
              <p:cNvCxnSpPr>
                <a:stCxn id="4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2" name="Google Shape;4542;p4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artificial intelligence?</a:t>
            </a:r>
            <a:endParaRPr/>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5" name="Google Shape;4765;p4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8" name="Google Shape;4768;p4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89" name="Google Shape;4789;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4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9" name="Google Shape;4809;p4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2" name="Google Shape;4812;p4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5" name="Google Shape;4815;p4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4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27" name="Google Shape;4827;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1" name="Google Shape;4901;p4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2" name="Google Shape;4902;p4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3" name="Google Shape;4903;p4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4" name="Google Shape;4904;p4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5" name="Google Shape;4905;p4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1" name="Google Shape;4921;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6" name="Google Shape;4926;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4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1" name="Google Shape;4941;p4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8" name="Google Shape;4948;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4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0"/>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50"/>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6" name="Google Shape;6876;p51"/>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1"/>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7" name="Google Shape;7497;p52"/>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52"/>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2"/>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2"/>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52"/>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2"/>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2"/>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2"/>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2"/>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2"/>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2" name="Google Shape;9532;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53"/>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0" name="Google Shape;10420;p53"/>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53"/>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54"/>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9" name="Google Shape;12839;p54"/>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54"/>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5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5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5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5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5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5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5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5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5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5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5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5" name="Google Shape;14225;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5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5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5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5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5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5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5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5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5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5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5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5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5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5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5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5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5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5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5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5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5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5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5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5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5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5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5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5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5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5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5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5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5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5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56"/>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4" name="Google Shape;15734;p5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5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8" name="Google Shape;15768;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3"/>
                </a:solidFill>
              </a:rPr>
              <a:t>(AI) </a:t>
            </a:r>
            <a:r>
              <a:rPr lang="en"/>
              <a:t>=</a:t>
            </a:r>
            <a:endParaRPr/>
          </a:p>
          <a:p>
            <a:pPr marL="0" lvl="0" indent="0" algn="l" rtl="0">
              <a:spcBef>
                <a:spcPts val="0"/>
              </a:spcBef>
              <a:spcAft>
                <a:spcPts val="0"/>
              </a:spcAft>
              <a:buNone/>
            </a:pPr>
            <a:r>
              <a:rPr lang="en"/>
              <a:t>Artificial</a:t>
            </a:r>
            <a:endParaRPr/>
          </a:p>
          <a:p>
            <a:pPr marL="0" lvl="0" indent="0" algn="l" rtl="0">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6" name="Google Shape;276;p24"/>
          <p:cNvCxnSpPr/>
          <p:nvPr/>
        </p:nvCxnSpPr>
        <p:spPr>
          <a:xfrm>
            <a:off x="5380025" y="33661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100" y="5350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intelligence</a:t>
            </a:r>
            <a:endParaRPr/>
          </a:p>
        </p:txBody>
      </p:sp>
      <p:sp>
        <p:nvSpPr>
          <p:cNvPr id="282" name="Google Shape;282;p25"/>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simulation of human intelligence in machines that are designed to think and act like humans. </a:t>
            </a: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2178140" y="291432"/>
            <a:ext cx="6269892"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evolution of AI</a:t>
            </a:r>
          </a:p>
        </p:txBody>
      </p:sp>
      <p:sp>
        <p:nvSpPr>
          <p:cNvPr id="446" name="Google Shape;446;p26"/>
          <p:cNvSpPr txBox="1">
            <a:spLocks noGrp="1"/>
          </p:cNvSpPr>
          <p:nvPr>
            <p:ph type="title" idx="2"/>
          </p:nvPr>
        </p:nvSpPr>
        <p:spPr>
          <a:xfrm>
            <a:off x="156876" y="242664"/>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447" name="Google Shape;447;p26"/>
          <p:cNvCxnSpPr/>
          <p:nvPr/>
        </p:nvCxnSpPr>
        <p:spPr>
          <a:xfrm>
            <a:off x="1174476" y="77664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8199063" y="4486068"/>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pic>
        <p:nvPicPr>
          <p:cNvPr id="8" name="Picture 6" descr="Evolution of robots, technological progress">
            <a:extLst>
              <a:ext uri="{FF2B5EF4-FFF2-40B4-BE49-F238E27FC236}">
                <a16:creationId xmlns:a16="http://schemas.microsoft.com/office/drawing/2014/main" id="{C63827F4-BD84-4D45-B52F-BA4D89EDBAB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94" t="6961" b="4438"/>
          <a:stretch/>
        </p:blipFill>
        <p:spPr bwMode="auto">
          <a:xfrm flipH="1">
            <a:off x="-2" y="3633216"/>
            <a:ext cx="2596898" cy="1510284"/>
          </a:xfrm>
          <a:prstGeom prst="rect">
            <a:avLst/>
          </a:prstGeom>
          <a:noFill/>
          <a:extLst>
            <a:ext uri="{909E8E84-426E-40DD-AFC4-6F175D3DCCD1}">
              <a14:hiddenFill xmlns:a14="http://schemas.microsoft.com/office/drawing/2010/main">
                <a:solidFill>
                  <a:srgbClr val="FFFFFF"/>
                </a:solidFill>
              </a14:hiddenFill>
            </a:ext>
          </a:extLst>
        </p:spPr>
      </p:pic>
      <p:pic>
        <p:nvPicPr>
          <p:cNvPr id="7" name="תמונה 13">
            <a:extLst>
              <a:ext uri="{FF2B5EF4-FFF2-40B4-BE49-F238E27FC236}">
                <a16:creationId xmlns:a16="http://schemas.microsoft.com/office/drawing/2014/main" id="{57F29EB6-18D6-42B6-A239-7200057A82E5}"/>
              </a:ext>
            </a:extLst>
          </p:cNvPr>
          <p:cNvPicPr>
            <a:picLocks noChangeAspect="1"/>
          </p:cNvPicPr>
          <p:nvPr/>
        </p:nvPicPr>
        <p:blipFill rotWithShape="1">
          <a:blip r:embed="rId4">
            <a:extLst>
              <a:ext uri="{28A0092B-C50C-407E-A947-70E740481C1C}">
                <a14:useLocalDpi xmlns:a14="http://schemas.microsoft.com/office/drawing/2010/main" val="0"/>
              </a:ext>
            </a:extLst>
          </a:blip>
          <a:srcRect t="7458" b="47354"/>
          <a:stretch/>
        </p:blipFill>
        <p:spPr>
          <a:xfrm>
            <a:off x="1638622" y="1363032"/>
            <a:ext cx="6302886" cy="278224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2178140" y="291432"/>
            <a:ext cx="6269892"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evolution of AI</a:t>
            </a:r>
          </a:p>
        </p:txBody>
      </p:sp>
      <p:sp>
        <p:nvSpPr>
          <p:cNvPr id="446" name="Google Shape;446;p26"/>
          <p:cNvSpPr txBox="1">
            <a:spLocks noGrp="1"/>
          </p:cNvSpPr>
          <p:nvPr>
            <p:ph type="title" idx="2"/>
          </p:nvPr>
        </p:nvSpPr>
        <p:spPr>
          <a:xfrm>
            <a:off x="156876" y="242664"/>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447" name="Google Shape;447;p26"/>
          <p:cNvCxnSpPr/>
          <p:nvPr/>
        </p:nvCxnSpPr>
        <p:spPr>
          <a:xfrm>
            <a:off x="1174476" y="77664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8199063" y="4486068"/>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pic>
        <p:nvPicPr>
          <p:cNvPr id="10" name="Picture 2" descr="Robots evolution artificial intelligence cyborgs">
            <a:extLst>
              <a:ext uri="{FF2B5EF4-FFF2-40B4-BE49-F238E27FC236}">
                <a16:creationId xmlns:a16="http://schemas.microsoft.com/office/drawing/2014/main" id="{76301697-86FD-4BD7-9833-A4D45FABB69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32" t="16281" b="10767"/>
          <a:stretch/>
        </p:blipFill>
        <p:spPr bwMode="auto">
          <a:xfrm>
            <a:off x="5902036" y="3921017"/>
            <a:ext cx="3241964" cy="1222483"/>
          </a:xfrm>
          <a:prstGeom prst="flowChartPunchedCard">
            <a:avLst/>
          </a:prstGeom>
          <a:noFill/>
          <a:extLst>
            <a:ext uri="{909E8E84-426E-40DD-AFC4-6F175D3DCCD1}">
              <a14:hiddenFill xmlns:a14="http://schemas.microsoft.com/office/drawing/2010/main">
                <a:solidFill>
                  <a:srgbClr val="FFFFFF"/>
                </a:solidFill>
              </a14:hiddenFill>
            </a:ext>
          </a:extLst>
        </p:spPr>
      </p:pic>
      <p:pic>
        <p:nvPicPr>
          <p:cNvPr id="9" name="תמונה 13">
            <a:extLst>
              <a:ext uri="{FF2B5EF4-FFF2-40B4-BE49-F238E27FC236}">
                <a16:creationId xmlns:a16="http://schemas.microsoft.com/office/drawing/2014/main" id="{C164FD4C-2946-4E85-822F-0C32724668CC}"/>
              </a:ext>
            </a:extLst>
          </p:cNvPr>
          <p:cNvPicPr>
            <a:picLocks noChangeAspect="1"/>
          </p:cNvPicPr>
          <p:nvPr/>
        </p:nvPicPr>
        <p:blipFill rotWithShape="1">
          <a:blip r:embed="rId4">
            <a:extLst>
              <a:ext uri="{28A0092B-C50C-407E-A947-70E740481C1C}">
                <a14:useLocalDpi xmlns:a14="http://schemas.microsoft.com/office/drawing/2010/main" val="0"/>
              </a:ext>
            </a:extLst>
          </a:blip>
          <a:srcRect l="3042" t="55026" r="-412" b="-11802"/>
          <a:stretch/>
        </p:blipFill>
        <p:spPr>
          <a:xfrm>
            <a:off x="353524" y="1363032"/>
            <a:ext cx="7169494" cy="3921016"/>
          </a:xfrm>
          <a:prstGeom prst="rect">
            <a:avLst/>
          </a:prstGeom>
        </p:spPr>
      </p:pic>
    </p:spTree>
    <p:extLst>
      <p:ext uri="{BB962C8B-B14F-4D97-AF65-F5344CB8AC3E}">
        <p14:creationId xmlns:p14="http://schemas.microsoft.com/office/powerpoint/2010/main" val="2724316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Types of artificial intelligence</a:t>
            </a:r>
            <a:endParaRPr/>
          </a:p>
        </p:txBody>
      </p:sp>
      <p:sp>
        <p:nvSpPr>
          <p:cNvPr id="454" name="Google Shape;454;p2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According to different experts, there are several types of artificial intelligence. One of the main classifications is the following: </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56" name="Google Shape;456;p27"/>
          <p:cNvCxnSpPr/>
          <p:nvPr/>
        </p:nvCxnSpPr>
        <p:spPr>
          <a:xfrm>
            <a:off x="3507167" y="34529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8"/>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Types of artificial intelligence</a:t>
            </a:r>
            <a:endParaRPr/>
          </a:p>
        </p:txBody>
      </p:sp>
      <p:sp>
        <p:nvSpPr>
          <p:cNvPr id="462" name="Google Shape;462;p28"/>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64" name="Google Shape;464;p28"/>
          <p:cNvCxnSpPr/>
          <p:nvPr/>
        </p:nvCxnSpPr>
        <p:spPr>
          <a:xfrm>
            <a:off x="3274525" y="28200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1906</Words>
  <Application>Microsoft Office PowerPoint</Application>
  <PresentationFormat>On-screen Show (16:9)</PresentationFormat>
  <Paragraphs>192</Paragraphs>
  <Slides>38</Slides>
  <Notes>38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38</vt:i4>
      </vt:variant>
    </vt:vector>
  </HeadingPairs>
  <TitlesOfParts>
    <vt:vector size="50" baseType="lpstr">
      <vt:lpstr>Outfit</vt:lpstr>
      <vt:lpstr>Golos Text Medium</vt:lpstr>
      <vt:lpstr>Golos Text</vt:lpstr>
      <vt:lpstr>Arial</vt:lpstr>
      <vt:lpstr>Proxima Nova</vt:lpstr>
      <vt:lpstr>Bebas Neue</vt:lpstr>
      <vt:lpstr>Gantari</vt:lpstr>
      <vt:lpstr>Amatic SC</vt:lpstr>
      <vt:lpstr>Calibri</vt:lpstr>
      <vt:lpstr>Roboto Medium</vt:lpstr>
      <vt:lpstr>Artificial Intelligence by Slidesgo</vt:lpstr>
      <vt:lpstr>Slidesgo Final Pages</vt:lpstr>
      <vt:lpstr>Traditional AI  VS Generative AI</vt:lpstr>
      <vt:lpstr>01</vt:lpstr>
      <vt:lpstr>What is artificial intelligence?</vt:lpstr>
      <vt:lpstr>(AI) = Artificial intelligence</vt:lpstr>
      <vt:lpstr>Artificial intelligence</vt:lpstr>
      <vt:lpstr>The evolution of AI</vt:lpstr>
      <vt:lpstr>The evolution of AI</vt:lpstr>
      <vt:lpstr>Types of artificial intelligence</vt:lpstr>
      <vt:lpstr>Types of artificial intelligence</vt:lpstr>
      <vt:lpstr>Main uses of artificial intelligence</vt:lpstr>
      <vt:lpstr>Main uses</vt:lpstr>
      <vt:lpstr>Main uses</vt:lpstr>
      <vt:lpstr>Advantages and disadvantages of AI</vt:lpstr>
      <vt:lpstr>Advantages of artificial intelligence</vt:lpstr>
      <vt:lpstr>Advantages of artificial intelligence</vt:lpstr>
      <vt:lpstr>Disadvantages of artificial intelligence</vt:lpstr>
      <vt:lpstr>Disadvantages of artificial intelligence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Traditional AI  VS Generative AI</dc:title>
  <dc:creator>c854029</dc:creator>
  <cp:lastModifiedBy>c854029@CASA.NET</cp:lastModifiedBy>
  <cp:revision>6</cp:revision>
  <dcterms:modified xsi:type="dcterms:W3CDTF">2025-02-18T11:11:35Z</dcterms:modified>
</cp:coreProperties>
</file>